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E876F-FBD4-2BEC-4AD6-D905A7DBF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SOS Família</a:t>
            </a:r>
            <a:br>
              <a:rPr lang="pt-BR" dirty="0"/>
            </a:br>
            <a:r>
              <a:rPr lang="pt-BR" dirty="0"/>
              <a:t>2025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B649F1-D59A-A2AB-77E5-7C55CB0908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8824" y="3956279"/>
            <a:ext cx="8786813" cy="1086237"/>
          </a:xfrm>
        </p:spPr>
        <p:txBody>
          <a:bodyPr/>
          <a:lstStyle/>
          <a:p>
            <a:pPr algn="just"/>
            <a:r>
              <a:rPr lang="pt-BR" dirty="0"/>
              <a:t>SERVIÇO DE CONVIVÊNCIA E FORTALECIMENTO DE VINCULO-SCFV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EB5391A-FEE4-F450-94C3-4BAAEE74F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195" y="1189636"/>
            <a:ext cx="1842918" cy="146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04BE4-7B15-7D54-B786-0AEB3250C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2171700"/>
          </a:xfrm>
        </p:spPr>
        <p:txBody>
          <a:bodyPr>
            <a:normAutofit/>
          </a:bodyPr>
          <a:lstStyle/>
          <a:p>
            <a:pPr algn="ctr"/>
            <a:r>
              <a:rPr lang="pt-BR" u="sng" dirty="0"/>
              <a:t>AGOSTO</a:t>
            </a:r>
            <a:br>
              <a:rPr lang="pt-BR" dirty="0"/>
            </a:br>
            <a:r>
              <a:rPr lang="pt-BR" sz="3100" dirty="0"/>
              <a:t>ATIVIDADE AGOSTO LILÁS</a:t>
            </a:r>
            <a:br>
              <a:rPr lang="pt-BR" sz="3100" dirty="0"/>
            </a:br>
            <a:r>
              <a:rPr lang="pt-BR" sz="3100" dirty="0"/>
              <a:t>PARTICIPAÇÃO DA EQUIPE DO CREAS</a:t>
            </a:r>
            <a:br>
              <a:rPr lang="pt-BR" sz="3100" dirty="0"/>
            </a:br>
            <a:r>
              <a:rPr lang="pt-BR" sz="3100" dirty="0"/>
              <a:t>COMBATE A VIOLÊNCIA CONTRA AS  MULHERES.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B743847-121D-619D-CDAB-D7045AF08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43" y="2000250"/>
            <a:ext cx="4730682" cy="485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0E3A3AA-1369-3DCB-23AA-C1139F326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425" y="2000250"/>
            <a:ext cx="6316594" cy="461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68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CA1A43-F078-0E39-BBDA-63C28B07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663" y="0"/>
            <a:ext cx="11272837" cy="2843213"/>
          </a:xfrm>
        </p:spPr>
        <p:txBody>
          <a:bodyPr>
            <a:normAutofit fontScale="90000"/>
          </a:bodyPr>
          <a:lstStyle/>
          <a:p>
            <a:pPr algn="ctr"/>
            <a:r>
              <a:rPr lang="pt-BR" u="sng" dirty="0"/>
              <a:t>SETEMBRO</a:t>
            </a:r>
            <a:br>
              <a:rPr lang="pt-BR" b="1" u="sng" dirty="0"/>
            </a:br>
            <a:r>
              <a:rPr lang="pt-BR" sz="2000" b="1" u="sng" dirty="0"/>
              <a:t>FINALIZAÇÃO DE CONTRATO TURMA DA PREFEITURA</a:t>
            </a:r>
            <a:br>
              <a:rPr lang="pt-BR" sz="2000" b="1" u="sng" dirty="0"/>
            </a:br>
            <a:br>
              <a:rPr lang="pt-BR" sz="2000" b="1" u="sng" dirty="0"/>
            </a:br>
            <a:r>
              <a:rPr lang="pt-BR" sz="2700" dirty="0"/>
              <a:t>Encerramento deste ciclo, foi realizada uma </a:t>
            </a:r>
            <a:r>
              <a:rPr lang="pt-BR" sz="2700" b="1" dirty="0"/>
              <a:t>dinâmica de finalização</a:t>
            </a:r>
            <a:r>
              <a:rPr lang="pt-BR" sz="2700" dirty="0"/>
              <a:t> junto aos responsáveis, destacando o percurso vivido ao longo dos </a:t>
            </a:r>
            <a:r>
              <a:rPr lang="pt-BR" sz="2700" b="1" dirty="0"/>
              <a:t>16 meses de encontros mensais</a:t>
            </a:r>
            <a:r>
              <a:rPr lang="pt-BR" sz="2700" dirty="0"/>
              <a:t>. O momento possibilitou troca de experiências, reflexões sobre a importância da parceria entre instituição e família, além de agradecimento pela confiança, respeito e apoio na caminhada conjunta.</a:t>
            </a:r>
            <a:br>
              <a:rPr lang="pt-BR" sz="2700" dirty="0"/>
            </a:br>
            <a:endParaRPr lang="pt-BR" sz="2700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2F554BA6-A3B8-3532-5E49-158F6EFD9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87" y="2737550"/>
            <a:ext cx="4976811" cy="389185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EC74D0F-FCD7-5669-82B2-C6782B733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2721" y="2737550"/>
            <a:ext cx="5438779" cy="377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61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B754E5-0FD3-0F71-ADA9-308A205FD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1"/>
            <a:ext cx="11506200" cy="2428875"/>
          </a:xfrm>
        </p:spPr>
        <p:txBody>
          <a:bodyPr>
            <a:normAutofit/>
          </a:bodyPr>
          <a:lstStyle/>
          <a:p>
            <a:pPr algn="ctr"/>
            <a:r>
              <a:rPr lang="pt-BR" u="sng" dirty="0"/>
              <a:t>OUTUBRO</a:t>
            </a:r>
            <a:br>
              <a:rPr lang="pt-BR" u="sng" dirty="0"/>
            </a:br>
            <a:r>
              <a:rPr lang="pt-BR" sz="2200" dirty="0"/>
              <a:t>Apresentação do serviço da APROAPI aos responsáveis, seu funcionamento, suas regras, bem como as responsabilidades esperadas de cada uma das partes envolvidas (</a:t>
            </a:r>
            <a:r>
              <a:rPr lang="pt-BR" sz="2200" dirty="0" err="1"/>
              <a:t>Aproapi</a:t>
            </a:r>
            <a:r>
              <a:rPr lang="pt-BR" sz="2200" dirty="0"/>
              <a:t>, adolescentes e família).</a:t>
            </a:r>
            <a:br>
              <a:rPr lang="pt-BR" dirty="0"/>
            </a:br>
            <a:endParaRPr lang="pt-BR" sz="2700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764051B-4632-0CAF-0635-813D4772CD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448" y="1771650"/>
            <a:ext cx="3171825" cy="482917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D6AFB5F-8FF9-1721-831A-1FC47AE43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729" y="2028839"/>
            <a:ext cx="3750450" cy="48005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36BEE1E-4135-4F3C-A156-D70B550A3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6086" y="1857374"/>
            <a:ext cx="3961822" cy="465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45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C2802D-E8B4-131F-B7C6-DCE34CB17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214312"/>
            <a:ext cx="11477625" cy="1471613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100" b="1" dirty="0"/>
              <a:t>Dinâmica de integração, deixando voar, tem por objetivo promover aproximação e fortalecer vínculos entre família e equipe.</a:t>
            </a:r>
            <a:br>
              <a:rPr lang="pt-BR" dirty="0"/>
            </a:br>
            <a:endParaRPr lang="pt-BR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37FFDA6-551D-40DB-0007-7200B9348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1" b="14197"/>
          <a:stretch>
            <a:fillRect/>
          </a:stretch>
        </p:blipFill>
        <p:spPr bwMode="auto">
          <a:xfrm>
            <a:off x="714374" y="1128714"/>
            <a:ext cx="5057775" cy="55149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57FFD86-4296-BCBD-4DE3-6399BC44D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128714"/>
            <a:ext cx="5686425" cy="551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19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223CA-39E5-15AA-09D2-228EE3DC0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10820400" cy="2686051"/>
          </a:xfrm>
        </p:spPr>
        <p:txBody>
          <a:bodyPr>
            <a:normAutofit/>
          </a:bodyPr>
          <a:lstStyle/>
          <a:p>
            <a:pPr algn="ctr"/>
            <a:r>
              <a:rPr lang="pt-BR" u="sng" dirty="0"/>
              <a:t>NOVEMBRO</a:t>
            </a:r>
            <a:br>
              <a:rPr lang="pt-BR" dirty="0"/>
            </a:br>
            <a:r>
              <a:rPr lang="pt-BR" dirty="0"/>
              <a:t> </a:t>
            </a:r>
            <a:r>
              <a:rPr lang="pt-BR" sz="2000" dirty="0"/>
              <a:t>Neste mês, trabalhamos o tema do pertencimento dentro da família e identificação , onde cada responsável escreveu um cartão personalizado, com uma mensagem de afeto e reconhecimento que será entregue na confraternização de final de ano — um gesto simples, mas que fortalece vínculos e demonstram sentimentos  que nem sempre são expressados na correria do dia-dia. </a:t>
            </a:r>
            <a:br>
              <a:rPr lang="pt-BR" sz="3100" dirty="0"/>
            </a:br>
            <a:endParaRPr lang="pt-BR" sz="31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957C9D-557A-89C1-CB73-7286999A3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6928"/>
            <a:ext cx="4551679" cy="4461035"/>
          </a:xfrm>
          <a:prstGeom prst="rect">
            <a:avLst/>
          </a:prstGeom>
        </p:spPr>
      </p:pic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034BF16-F6D1-9B1E-951C-6E42544E40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725" y="2282666"/>
            <a:ext cx="4248150" cy="427529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F9E319-939F-F270-5A82-21C6C0D78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1492" y="2282666"/>
            <a:ext cx="4200508" cy="446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87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E74F2-E9E0-15A3-0FED-2A3BC2841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71450"/>
            <a:ext cx="10615613" cy="2000250"/>
          </a:xfrm>
        </p:spPr>
        <p:txBody>
          <a:bodyPr/>
          <a:lstStyle/>
          <a:p>
            <a:pPr algn="ctr"/>
            <a:r>
              <a:rPr lang="pt-BR" u="sng" dirty="0"/>
              <a:t>DEZEMBRO</a:t>
            </a:r>
            <a:br>
              <a:rPr lang="pt-BR" dirty="0"/>
            </a:br>
            <a:r>
              <a:rPr lang="pt-BR" sz="3200" b="1" dirty="0"/>
              <a:t>CONFRATERNIZAÇÃO DE NATAL E BINGO.</a:t>
            </a:r>
            <a:br>
              <a:rPr lang="pt-BR" sz="3200" dirty="0"/>
            </a:br>
            <a:r>
              <a:rPr lang="pt-BR" sz="3200" dirty="0"/>
              <a:t>Momento de socialização, integração e fortalecimento de vínculos e encerramentos das atividades do ano.</a:t>
            </a:r>
            <a:endParaRPr lang="pt-BR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21E1BF22-0DB9-717D-92AD-82555E6E1A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520" y="2171700"/>
            <a:ext cx="5172074" cy="451485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98FE298-36B4-CFC4-813D-353DAE73D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407" y="2171700"/>
            <a:ext cx="5352767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86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BADC49-B3AC-94CD-DC84-AABD19BC0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388" y="457200"/>
            <a:ext cx="11201400" cy="6086475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2400" dirty="0"/>
            </a:br>
            <a:r>
              <a:rPr lang="pt-BR" sz="3200" dirty="0"/>
              <a:t>A APROAPI – Associação de Proteção ao Adolescente Pilarense desenvolve o Projeto SOS Família, que tem como objetivo promover e fortalecer a autonomia das família e de seus membros. </a:t>
            </a:r>
            <a:br>
              <a:rPr lang="pt-BR" sz="3200" dirty="0"/>
            </a:br>
            <a:br>
              <a:rPr lang="pt-BR" sz="3200" dirty="0"/>
            </a:br>
            <a:r>
              <a:rPr lang="pt-BR" sz="3200" dirty="0"/>
              <a:t>O projeto atua no desenvolvimento e na orientação de pais e responsáveis, oferecendo apoio para lidar com os desafios atuais da educação e dos relacionamentos familiares. Por meio de ações de escuta, orientação e fortalecimento dos laços emocionais, o</a:t>
            </a:r>
            <a:br>
              <a:rPr lang="pt-BR" sz="3200" dirty="0"/>
            </a:br>
            <a:r>
              <a:rPr lang="pt-BR" sz="3200" dirty="0"/>
              <a:t>SOS Família favorece a convivência familiar e comunitária, contribuindo para relações mais saudáveis e protetivas. </a:t>
            </a:r>
            <a:br>
              <a:rPr lang="pt-BR" sz="3200" dirty="0"/>
            </a:br>
            <a:r>
              <a:rPr lang="pt-BR" sz="3200" dirty="0"/>
              <a:t>Dessa forma, o projeto se consolida como uma iniciativa necessária e fundamental para o fortalecimento da rede de apoio ao jovem, promovendo proteção, cuidado e desenvolvimento integral.</a:t>
            </a:r>
          </a:p>
        </p:txBody>
      </p:sp>
    </p:spTree>
    <p:extLst>
      <p:ext uri="{BB962C8B-B14F-4D97-AF65-F5344CB8AC3E}">
        <p14:creationId xmlns:p14="http://schemas.microsoft.com/office/powerpoint/2010/main" val="102789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F92390-4A58-2BA8-0947-82A60C824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7" y="685799"/>
            <a:ext cx="11215687" cy="5672139"/>
          </a:xfrm>
        </p:spPr>
        <p:txBody>
          <a:bodyPr>
            <a:noAutofit/>
          </a:bodyPr>
          <a:lstStyle/>
          <a:p>
            <a:pPr algn="just"/>
            <a:r>
              <a:rPr lang="pt-BR" sz="2400" b="1" dirty="0"/>
              <a:t>CONCLUSÃO:</a:t>
            </a:r>
            <a:br>
              <a:rPr lang="pt-BR" sz="2400" b="1" dirty="0"/>
            </a:br>
            <a:r>
              <a:rPr lang="pt-BR" sz="2400" b="1" dirty="0"/>
              <a:t>Durante a execução das atividades do  Projeto SOS Família, foram identificadas algumas problemáticas que impactaram a participação e  o alcance das ações.</a:t>
            </a:r>
            <a:br>
              <a:rPr lang="pt-BR" sz="2400" b="1" dirty="0"/>
            </a:br>
            <a:br>
              <a:rPr lang="pt-BR" sz="2400" b="1" dirty="0"/>
            </a:br>
            <a:r>
              <a:rPr lang="pt-BR" sz="2400" b="1" dirty="0"/>
              <a:t>Observou-se a oscilação  no numero de participantes ao longo dos meses, havendo período com maior adesão  e outros com participação reduzida.</a:t>
            </a:r>
            <a:br>
              <a:rPr lang="pt-BR" sz="2400" b="1" dirty="0"/>
            </a:br>
            <a:br>
              <a:rPr lang="pt-BR" sz="2400" b="1" dirty="0"/>
            </a:br>
            <a:r>
              <a:rPr lang="pt-BR" sz="2400" b="1" dirty="0"/>
              <a:t>Também foram identificadas dificuldades de relacionadas ao transporte, especialmente famílias residentes no perímetro rural, que limitou  a presença continua nos encontros. Além disso constatou se a baixa participação de pais separados, o que aponta para a necessidade  de estratégias que favoreçam a inclusão e engajamento desse público no projeto.</a:t>
            </a:r>
            <a:br>
              <a:rPr lang="pt-BR" sz="2400" b="1" dirty="0"/>
            </a:br>
            <a:br>
              <a:rPr lang="pt-BR" sz="2400" b="1" dirty="0"/>
            </a:br>
            <a:r>
              <a:rPr lang="pt-BR" sz="2400" b="1" dirty="0"/>
              <a:t>Tais desafios reforçam a importância  de adequações e fortalecimentos das estratégias de mobilização e apoio, visando á efetividade das ações  desenvolvidas junto á família  e aos jovens atendidos.</a:t>
            </a:r>
          </a:p>
        </p:txBody>
      </p:sp>
    </p:spTree>
    <p:extLst>
      <p:ext uri="{BB962C8B-B14F-4D97-AF65-F5344CB8AC3E}">
        <p14:creationId xmlns:p14="http://schemas.microsoft.com/office/powerpoint/2010/main" val="832040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E27956-31FA-5590-5F20-AF9418CCE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8850" y="1257300"/>
            <a:ext cx="8658225" cy="3171825"/>
          </a:xfrm>
        </p:spPr>
        <p:txBody>
          <a:bodyPr>
            <a:noAutofit/>
          </a:bodyPr>
          <a:lstStyle/>
          <a:p>
            <a:pPr algn="just"/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r>
              <a:rPr lang="pt-BR" sz="2000" b="1" dirty="0"/>
              <a:t>o objetivo proposto  foi executado com êxito,  sendo realizados, ao longo do ano,  12 encontros que possibilitaram o desenvolvimento das ações prevista, promovendo orientação, fortalecimento dos vínculos familiares E apoio as famílias dos participantes</a:t>
            </a:r>
            <a:r>
              <a:rPr lang="pt-BR" sz="3600" b="1" dirty="0"/>
              <a:t>.</a:t>
            </a:r>
            <a:br>
              <a:rPr lang="pt-BR" sz="3600" dirty="0"/>
            </a:br>
            <a:br>
              <a:rPr lang="pt-BR" sz="3600" dirty="0"/>
            </a:br>
            <a:r>
              <a:rPr lang="pt-BR" sz="3600" dirty="0"/>
              <a:t>   OBRIGADO!</a:t>
            </a:r>
            <a:br>
              <a:rPr lang="pt-BR" sz="3600" dirty="0"/>
            </a:br>
            <a:r>
              <a:rPr lang="pt-BR" sz="3600" dirty="0"/>
              <a:t>                                      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F9DB7B-27C2-E14F-83F9-D7F6B92A6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4314825"/>
            <a:ext cx="6831673" cy="1385888"/>
          </a:xfrm>
        </p:spPr>
        <p:txBody>
          <a:bodyPr/>
          <a:lstStyle/>
          <a:p>
            <a:r>
              <a:rPr lang="pt-BR" b="1" dirty="0"/>
              <a:t>EQUIPE TÉCNICA </a:t>
            </a:r>
          </a:p>
          <a:p>
            <a:r>
              <a:rPr lang="pt-BR" b="1" dirty="0"/>
              <a:t>VANESSA APARECIDA LEAL/ASSISTENTE SOCIAL</a:t>
            </a:r>
          </a:p>
          <a:p>
            <a:r>
              <a:rPr lang="pt-BR" b="1" dirty="0"/>
              <a:t>VINICIÚS CARVALHO FOGAÇA/ PSICÓLOGO </a:t>
            </a:r>
          </a:p>
        </p:txBody>
      </p:sp>
    </p:spTree>
    <p:extLst>
      <p:ext uri="{BB962C8B-B14F-4D97-AF65-F5344CB8AC3E}">
        <p14:creationId xmlns:p14="http://schemas.microsoft.com/office/powerpoint/2010/main" val="312933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B40C23-29A6-36DC-755F-1953FD071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0"/>
            <a:ext cx="11549062" cy="158591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/>
              <a:t>Serviço de Convivência e Fortalecimento de Vínculo </a:t>
            </a:r>
            <a:r>
              <a:rPr lang="pt-BR" b="1" dirty="0"/>
              <a:t>“S.O.S Família”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8E692B-569E-FE64-4983-5F2E5F648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57375"/>
            <a:ext cx="10558463" cy="4657725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/>
              <a:t>Objetivo:</a:t>
            </a:r>
            <a:endParaRPr lang="pt-BR" dirty="0"/>
          </a:p>
          <a:p>
            <a:pPr algn="just"/>
            <a:r>
              <a:rPr lang="pt-BR" dirty="0"/>
              <a:t>Seja qual for o modelo de família, ela é um grupo de sujeitos ativos, que têm problemas e dificuldades e também possibilidades. Todas têm deveres e responsabilidades para com os seus membros em fases especiais da vida, tais como a infância, a adolescência, a juventude e a velhice. O Estatuto da Criança e do Adolescente – ECA considera que a família é fundamental para a realização e a defesa dos direitos da criança e do adolescente: direitos à vida, à saúde, à liberdade, ao respeito e à dignidade, à convivência familiar e comunitária, à educação, ao lazer, à cultura e ao esporte.</a:t>
            </a:r>
          </a:p>
          <a:p>
            <a:pPr algn="just"/>
            <a:r>
              <a:rPr lang="pt-BR" dirty="0"/>
              <a:t>Neste sentido, a APROAPI realiza essa atividade com objetivo de fortalecer, promover a autonomia das famílias e seus membros, desenvolver e orientar os pais/responsáveis de como lidar com os desafios atuais na educação, nos relacionamentos e fortalecer laços emocionais, a construção dos limites, os desafios da vida escolar e os ciclos de mudanças dos adolescentes. Fortalecimento da convivência familiar e comunitária, construção de novos conhecimentos, facilidade de acesso á direitos, estimular a participação dos responsáveis no desenvolvimento de potencialidades para novos projetos de vida dos adolescentes.</a:t>
            </a:r>
          </a:p>
          <a:p>
            <a:pPr algn="just"/>
            <a:r>
              <a:rPr lang="pt-BR" dirty="0"/>
              <a:t>Favorecer troca de experiências e vivências com objetivos de minimizar as dificuldades, conflitos familiares e fragilização ou rompimento de vínculos.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193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071777-1B76-D1FC-2710-D6D4F1AE9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2514600"/>
          </a:xfrm>
        </p:spPr>
        <p:txBody>
          <a:bodyPr>
            <a:normAutofit/>
          </a:bodyPr>
          <a:lstStyle/>
          <a:p>
            <a:pPr algn="ctr"/>
            <a:r>
              <a:rPr lang="pt-BR" sz="4000" u="sng" dirty="0"/>
              <a:t>JANEIRO</a:t>
            </a:r>
            <a:br>
              <a:rPr lang="pt-BR" sz="3600" dirty="0"/>
            </a:br>
            <a:br>
              <a:rPr lang="pt-BR" sz="3600" dirty="0"/>
            </a:br>
            <a:r>
              <a:rPr lang="pt-BR" sz="2800" dirty="0"/>
              <a:t>ATIVIDADE: JANEIRO BRANCO, CAMPANHA DESTINADA A CONCIENTIZAÇÃO SOBRE A IMPORTÂNCIA DA SAÚDE MENTAL- EQUIPE DO CAPS.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19D6658D-B933-0CE9-8128-AC8F01EF7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5299" y="2234841"/>
            <a:ext cx="4541114" cy="446599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E304CCA-E7AA-0E64-C293-640C55CA4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848" y="2234841"/>
            <a:ext cx="6243515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81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D56792-9A36-A179-04A8-358C60F32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0"/>
            <a:ext cx="9858375" cy="2240600"/>
          </a:xfrm>
        </p:spPr>
        <p:txBody>
          <a:bodyPr>
            <a:normAutofit fontScale="90000"/>
          </a:bodyPr>
          <a:lstStyle/>
          <a:p>
            <a:pPr algn="ctr"/>
            <a:r>
              <a:rPr lang="pt-BR" u="sng" dirty="0"/>
              <a:t>FEVEREIRO</a:t>
            </a:r>
            <a:br>
              <a:rPr lang="pt-BR" dirty="0"/>
            </a:br>
            <a:r>
              <a:rPr lang="pt-BR" sz="4000" dirty="0"/>
              <a:t>ATIVIDADE REALIZADA EM PARCERIA COM O SICREDI</a:t>
            </a:r>
            <a:br>
              <a:rPr lang="pt-BR" sz="4000" dirty="0"/>
            </a:br>
            <a:r>
              <a:rPr lang="pt-BR" sz="4000" dirty="0"/>
              <a:t>EDUCAÇÃO FINANCEIRA</a:t>
            </a:r>
            <a:br>
              <a:rPr lang="pt-BR" dirty="0"/>
            </a:br>
            <a:endParaRPr lang="pt-BR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1F91B6D2-2A76-0F61-DE92-0DD54A24C8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298" y="2371726"/>
            <a:ext cx="3227602" cy="403204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4AC1E83-9974-0A9D-E22F-A46532319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318" y="2849495"/>
            <a:ext cx="4084852" cy="355427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F40AA09-A136-AE03-C714-538ED05ABA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665" y="2240599"/>
            <a:ext cx="3757611" cy="429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5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34264-2600-7D9C-E8AF-3F585BB5B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108" y="-78568"/>
            <a:ext cx="10487025" cy="2157413"/>
          </a:xfrm>
        </p:spPr>
        <p:txBody>
          <a:bodyPr>
            <a:normAutofit fontScale="90000"/>
          </a:bodyPr>
          <a:lstStyle/>
          <a:p>
            <a:pPr algn="ctr"/>
            <a:r>
              <a:rPr lang="pt-BR" u="sng" dirty="0"/>
              <a:t>MARÇO</a:t>
            </a:r>
            <a:br>
              <a:rPr lang="pt-BR" dirty="0"/>
            </a:br>
            <a:r>
              <a:rPr lang="pt-BR" sz="4000" b="1" dirty="0"/>
              <a:t>Atividade: AUTOCUIDADO</a:t>
            </a:r>
            <a:br>
              <a:rPr lang="pt-BR" b="1" dirty="0"/>
            </a:br>
            <a:r>
              <a:rPr lang="pt-BR" sz="3600" dirty="0"/>
              <a:t>Convidada Psicóloga Ellen e Educador Social Cassio. </a:t>
            </a:r>
            <a:br>
              <a:rPr lang="pt-BR" dirty="0"/>
            </a:br>
            <a:endParaRPr lang="pt-BR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23AA3B16-D0E0-FC50-1F72-C1CBBB3A02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3" y="1889522"/>
            <a:ext cx="3579540" cy="387783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8AFAB3F-A247-1921-CF0B-C2B1C3DACD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538" y="1719262"/>
            <a:ext cx="3319462" cy="476726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7B0EF69-EFFA-40E7-FDB4-935331BF65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675" y="1857376"/>
            <a:ext cx="5757863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722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F57A0F-CC53-5D3A-D992-8B0CB1560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0"/>
            <a:ext cx="10501313" cy="2171700"/>
          </a:xfrm>
        </p:spPr>
        <p:txBody>
          <a:bodyPr>
            <a:normAutofit fontScale="90000"/>
          </a:bodyPr>
          <a:lstStyle/>
          <a:p>
            <a:pPr algn="ctr"/>
            <a:r>
              <a:rPr lang="pt-BR" u="sng" dirty="0"/>
              <a:t> ABRIL</a:t>
            </a:r>
            <a:br>
              <a:rPr lang="pt-BR" dirty="0"/>
            </a:br>
            <a:r>
              <a:rPr lang="pt-BR" sz="2700" dirty="0"/>
              <a:t>Dinâmica: O Espelho do Meu Filho</a:t>
            </a:r>
            <a:br>
              <a:rPr lang="pt-BR" sz="2700" dirty="0"/>
            </a:br>
            <a:r>
              <a:rPr lang="pt-BR" sz="2700" b="1" dirty="0"/>
              <a:t>Objetivo Geral: </a:t>
            </a:r>
            <a:r>
              <a:rPr lang="pt-BR" sz="2700" dirty="0"/>
              <a:t>Promover uma reflexão sobre o papel dos pais e responsáveis no desenvolvimento emocional e social dos filhos, destacando o poder do exemplo e da presença familiar no fortalecimento da autoestima e construção de projetos de vida</a:t>
            </a:r>
            <a:r>
              <a:rPr lang="pt-BR" sz="2700" b="1" dirty="0"/>
              <a:t>.</a:t>
            </a:r>
            <a:br>
              <a:rPr lang="pt-BR" sz="2700" dirty="0"/>
            </a:br>
            <a:endParaRPr lang="pt-BR" sz="2700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20F9B2E-4861-E53C-D8E0-C1658D09B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7" y="2229961"/>
            <a:ext cx="4283075" cy="433863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A1C13EE-0DE8-F695-B928-B1C50C1B41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649" y="2322988"/>
            <a:ext cx="3943350" cy="424561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1E9B04D-DECB-1823-3D99-484B151CA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812" y="2229961"/>
            <a:ext cx="3779837" cy="439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20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BB5314-075E-6531-9A44-DBA367CD9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8" y="-1"/>
            <a:ext cx="11358562" cy="2600326"/>
          </a:xfrm>
        </p:spPr>
        <p:txBody>
          <a:bodyPr>
            <a:normAutofit fontScale="90000"/>
          </a:bodyPr>
          <a:lstStyle/>
          <a:p>
            <a:pPr algn="just"/>
            <a:r>
              <a:rPr lang="pt-BR" u="sng" dirty="0"/>
              <a:t>MAIO</a:t>
            </a:r>
            <a:br>
              <a:rPr lang="pt-BR" dirty="0"/>
            </a:br>
            <a:r>
              <a:rPr lang="pt-BR" sz="2700" dirty="0"/>
              <a:t>Atividade : Famílias e seus diferentes tipos, tem como objetivo proporcionar o</a:t>
            </a:r>
            <a:br>
              <a:rPr lang="pt-BR" sz="2700" dirty="0"/>
            </a:br>
            <a:r>
              <a:rPr lang="pt-BR" sz="2700" dirty="0"/>
              <a:t>reconhecimento da diversidade familiar existente na sociedade, promovendo o</a:t>
            </a:r>
            <a:br>
              <a:rPr lang="pt-BR" sz="2700" dirty="0"/>
            </a:br>
            <a:r>
              <a:rPr lang="pt-BR" sz="2700" dirty="0"/>
              <a:t>respeito às diferentes formações familiares, o fortalecimento da empatia, e a</a:t>
            </a:r>
            <a:br>
              <a:rPr lang="pt-BR" sz="2700" dirty="0"/>
            </a:br>
            <a:r>
              <a:rPr lang="pt-BR" sz="2700" dirty="0"/>
              <a:t>desconstrução de preconceitos, contribuindo para uma convivência mais inclusiva e</a:t>
            </a:r>
            <a:br>
              <a:rPr lang="pt-BR" sz="2700" dirty="0"/>
            </a:br>
            <a:r>
              <a:rPr lang="pt-BR" sz="2700" dirty="0"/>
              <a:t>acolhedora.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50A30AB-42B4-85DB-C44C-3E9A324B91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0088" y="2185988"/>
            <a:ext cx="5395912" cy="467201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EBE6FFA-E067-8528-4743-0C38CE8D4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985962"/>
            <a:ext cx="5772150" cy="487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7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EE5EE-2B1A-78F2-17FA-F23047DBE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10501314" cy="1943100"/>
          </a:xfrm>
        </p:spPr>
        <p:txBody>
          <a:bodyPr>
            <a:normAutofit/>
          </a:bodyPr>
          <a:lstStyle/>
          <a:p>
            <a:pPr algn="ctr"/>
            <a:r>
              <a:rPr lang="pt-BR" u="sng" dirty="0"/>
              <a:t>JUNHO</a:t>
            </a:r>
            <a:br>
              <a:rPr lang="pt-BR" dirty="0"/>
            </a:br>
            <a:r>
              <a:rPr lang="pt-BR" dirty="0"/>
              <a:t>FESTA JUNINA</a:t>
            </a:r>
            <a:br>
              <a:rPr lang="pt-BR" dirty="0"/>
            </a:br>
            <a:r>
              <a:rPr lang="pt-BR" dirty="0"/>
              <a:t>Brincadeiras, dinâmicas  e comidas típicas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5EC8A7C-49D2-0A20-89C2-9754A90781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14514"/>
            <a:ext cx="3662276" cy="488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A7613DB-719A-D8B8-D5FF-40FB76249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124" y="1943100"/>
            <a:ext cx="3562263" cy="475773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093F496-834A-1CF8-D859-94304DF8BB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632" y="1814514"/>
            <a:ext cx="3662276" cy="46434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8229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9081CE-9A6F-F810-1840-6DECC5F29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2171700"/>
          </a:xfrm>
        </p:spPr>
        <p:txBody>
          <a:bodyPr>
            <a:normAutofit fontScale="90000"/>
          </a:bodyPr>
          <a:lstStyle/>
          <a:p>
            <a:pPr algn="ctr"/>
            <a:r>
              <a:rPr lang="pt-BR" u="sng" dirty="0"/>
              <a:t>JULHO</a:t>
            </a:r>
            <a:br>
              <a:rPr lang="pt-BR" dirty="0"/>
            </a:br>
            <a:r>
              <a:rPr lang="pt-BR" b="1" dirty="0"/>
              <a:t>Atividade: "Entendendo e Combatendo o Bullying e Cyberbullying"</a:t>
            </a:r>
            <a:br>
              <a:rPr lang="pt-BR" dirty="0"/>
            </a:br>
            <a:endParaRPr lang="pt-BR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453DF7A-1451-364E-BF6B-6C3F589B1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09" y="1657350"/>
            <a:ext cx="3998953" cy="49149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C033CE7-60DF-AF50-C9F3-217A9D460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196" y="1657350"/>
            <a:ext cx="5129095" cy="47148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41CB169-82E2-43AE-C806-95BFF754E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816" y="2428875"/>
            <a:ext cx="342138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9693"/>
      </p:ext>
    </p:extLst>
  </p:cSld>
  <p:clrMapOvr>
    <a:masterClrMapping/>
  </p:clrMapOvr>
</p:sld>
</file>

<file path=ppt/theme/theme1.xml><?xml version="1.0" encoding="utf-8"?>
<a:theme xmlns:a="http://schemas.openxmlformats.org/drawingml/2006/main" name="Cortar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{49493820-FC72-4E51-93CE-4A0E3A4A67E9}TFc3084226-2d0c-440f-9f46-6b48c7a7f6702f1ae8ee-a396ae1b098f</Template>
  <TotalTime>578</TotalTime>
  <Words>1020</Words>
  <Application>Microsoft Office PowerPoint</Application>
  <PresentationFormat>Widescreen</PresentationFormat>
  <Paragraphs>26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0" baseType="lpstr">
      <vt:lpstr>Franklin Gothic Book</vt:lpstr>
      <vt:lpstr>Cortar</vt:lpstr>
      <vt:lpstr>SOS Família 2025</vt:lpstr>
      <vt:lpstr>Serviço de Convivência e Fortalecimento de Vínculo “S.O.S Família”</vt:lpstr>
      <vt:lpstr>JANEIRO  ATIVIDADE: JANEIRO BRANCO, CAMPANHA DESTINADA A CONCIENTIZAÇÃO SOBRE A IMPORTÂNCIA DA SAÚDE MENTAL- EQUIPE DO CAPS.</vt:lpstr>
      <vt:lpstr>FEVEREIRO ATIVIDADE REALIZADA EM PARCERIA COM O SICREDI EDUCAÇÃO FINANCEIRA </vt:lpstr>
      <vt:lpstr>MARÇO Atividade: AUTOCUIDADO Convidada Psicóloga Ellen e Educador Social Cassio.  </vt:lpstr>
      <vt:lpstr> ABRIL Dinâmica: O Espelho do Meu Filho Objetivo Geral: Promover uma reflexão sobre o papel dos pais e responsáveis no desenvolvimento emocional e social dos filhos, destacando o poder do exemplo e da presença familiar no fortalecimento da autoestima e construção de projetos de vida. </vt:lpstr>
      <vt:lpstr>MAIO Atividade : Famílias e seus diferentes tipos, tem como objetivo proporcionar o reconhecimento da diversidade familiar existente na sociedade, promovendo o respeito às diferentes formações familiares, o fortalecimento da empatia, e a desconstrução de preconceitos, contribuindo para uma convivência mais inclusiva e acolhedora.</vt:lpstr>
      <vt:lpstr>JUNHO FESTA JUNINA Brincadeiras, dinâmicas  e comidas típicas</vt:lpstr>
      <vt:lpstr>JULHO Atividade: "Entendendo e Combatendo o Bullying e Cyberbullying" </vt:lpstr>
      <vt:lpstr>AGOSTO ATIVIDADE AGOSTO LILÁS PARTICIPAÇÃO DA EQUIPE DO CREAS COMBATE A VIOLÊNCIA CONTRA AS  MULHERES.</vt:lpstr>
      <vt:lpstr>SETEMBRO FINALIZAÇÃO DE CONTRATO TURMA DA PREFEITURA  Encerramento deste ciclo, foi realizada uma dinâmica de finalização junto aos responsáveis, destacando o percurso vivido ao longo dos 16 meses de encontros mensais. O momento possibilitou troca de experiências, reflexões sobre a importância da parceria entre instituição e família, além de agradecimento pela confiança, respeito e apoio na caminhada conjunta. </vt:lpstr>
      <vt:lpstr>OUTUBRO Apresentação do serviço da APROAPI aos responsáveis, seu funcionamento, suas regras, bem como as responsabilidades esperadas de cada uma das partes envolvidas (Aproapi, adolescentes e família). </vt:lpstr>
      <vt:lpstr>Dinâmica de integração, deixando voar, tem por objetivo promover aproximação e fortalecer vínculos entre família e equipe. </vt:lpstr>
      <vt:lpstr>NOVEMBRO  Neste mês, trabalhamos o tema do pertencimento dentro da família e identificação , onde cada responsável escreveu um cartão personalizado, com uma mensagem de afeto e reconhecimento que será entregue na confraternização de final de ano — um gesto simples, mas que fortalece vínculos e demonstram sentimentos  que nem sempre são expressados na correria do dia-dia.  </vt:lpstr>
      <vt:lpstr>DEZEMBRO CONFRATERNIZAÇÃO DE NATAL E BINGO. Momento de socialização, integração e fortalecimento de vínculos e encerramentos das atividades do ano.</vt:lpstr>
      <vt:lpstr> A APROAPI – Associação de Proteção ao Adolescente Pilarense desenvolve o Projeto SOS Família, que tem como objetivo promover e fortalecer a autonomia das família e de seus membros.   O projeto atua no desenvolvimento e na orientação de pais e responsáveis, oferecendo apoio para lidar com os desafios atuais da educação e dos relacionamentos familiares. Por meio de ações de escuta, orientação e fortalecimento dos laços emocionais, o SOS Família favorece a convivência familiar e comunitária, contribuindo para relações mais saudáveis e protetivas.  Dessa forma, o projeto se consolida como uma iniciativa necessária e fundamental para o fortalecimento da rede de apoio ao jovem, promovendo proteção, cuidado e desenvolvimento integral.</vt:lpstr>
      <vt:lpstr>CONCLUSÃO: Durante a execução das atividades do  Projeto SOS Família, foram identificadas algumas problemáticas que impactaram a participação e  o alcance das ações.  Observou-se a oscilação  no numero de participantes ao longo dos meses, havendo período com maior adesão  e outros com participação reduzida.  Também foram identificadas dificuldades de relacionadas ao transporte, especialmente famílias residentes no perímetro rural, que limitou  a presença continua nos encontros. Além disso constatou se a baixa participação de pais separados, o que aponta para a necessidade  de estratégias que favoreçam a inclusão e engajamento desse público no projeto.  Tais desafios reforçam a importância  de adequações e fortalecimentos das estratégias de mobilização e apoio, visando á efetividade das ações  desenvolvidas junto á família  e aos jovens atendidos.</vt:lpstr>
      <vt:lpstr>          o objetivo proposto  foi executado com êxito,  sendo realizados, ao longo do ano,  12 encontros que possibilitaram o desenvolvimento das ações prevista, promovendo orientação, fortalecimento dos vínculos familiares E apoio as famílias dos participantes.     OBRIGADO!                            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PROPRIETARIO</dc:creator>
  <cp:lastModifiedBy>PROPRIETARIO</cp:lastModifiedBy>
  <cp:revision>4</cp:revision>
  <cp:lastPrinted>2026-01-06T12:31:49Z</cp:lastPrinted>
  <dcterms:created xsi:type="dcterms:W3CDTF">2025-12-29T14:09:17Z</dcterms:created>
  <dcterms:modified xsi:type="dcterms:W3CDTF">2026-01-06T12:38:29Z</dcterms:modified>
</cp:coreProperties>
</file>